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7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9ABF30-9F9D-490E-BDC2-465A4285AEBD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234241-EDB6-4CB6-9584-CC14F234A7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143001"/>
            <a:ext cx="5723468" cy="6857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Monday, August 13, 2012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27200" y="1828800"/>
                <a:ext cx="5712179" cy="343182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TISK Problems</a:t>
                </a:r>
              </a:p>
              <a:p>
                <a:pPr marL="457200" indent="-457200" algn="l">
                  <a:buAutoNum type="arabicParenR"/>
                </a:pPr>
                <a:r>
                  <a:rPr lang="en-US" dirty="0" smtClean="0"/>
                  <a:t>Find the area of a square with sides of 5 ft.</a:t>
                </a:r>
              </a:p>
              <a:p>
                <a:pPr marL="457200" indent="-457200" algn="l">
                  <a:buAutoNum type="arabicParenR"/>
                </a:pPr>
                <a:r>
                  <a:rPr lang="en-US" dirty="0" smtClean="0"/>
                  <a:t>Find the area of a circle with a diameter of 5 ft. (Leave your answer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.)</a:t>
                </a:r>
              </a:p>
              <a:p>
                <a:pPr marL="457200" indent="-457200" algn="l">
                  <a:buAutoNum type="arabicParenR"/>
                </a:pPr>
                <a:r>
                  <a:rPr lang="en-US" dirty="0" smtClean="0"/>
                  <a:t>Explain which figure (problem #1 or problem #2) has the greater area.</a:t>
                </a:r>
              </a:p>
              <a:p>
                <a:pPr marL="457200" indent="-457200" algn="l">
                  <a:buAutoNum type="arabicParenR"/>
                </a:pPr>
                <a:endParaRPr lang="en-US" dirty="0"/>
              </a:p>
              <a:p>
                <a:pPr algn="l"/>
                <a:r>
                  <a:rPr lang="en-US" dirty="0" smtClean="0"/>
                  <a:t>We </a:t>
                </a:r>
                <a:r>
                  <a:rPr lang="en-US" dirty="0" smtClean="0"/>
                  <a:t>will not have Mental </a:t>
                </a:r>
                <a:r>
                  <a:rPr lang="en-US" dirty="0" smtClean="0"/>
                  <a:t>Math Questions today.</a:t>
                </a:r>
              </a:p>
              <a:p>
                <a:pPr marL="457200" indent="-457200">
                  <a:buAutoNum type="arabicParenR"/>
                </a:pPr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27200" y="1828800"/>
                <a:ext cx="5712179" cy="3431822"/>
              </a:xfrm>
              <a:blipFill rotWithShape="1">
                <a:blip r:embed="rId2"/>
                <a:stretch>
                  <a:fillRect l="-1281" t="-1066" r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Freeform 10"/>
          <p:cNvSpPr>
            <a:spLocks/>
          </p:cNvSpPr>
          <p:nvPr/>
        </p:nvSpPr>
        <p:spPr bwMode="auto">
          <a:xfrm>
            <a:off x="2514600" y="1676400"/>
            <a:ext cx="4953000" cy="3810000"/>
          </a:xfrm>
          <a:custGeom>
            <a:avLst/>
            <a:gdLst>
              <a:gd name="T0" fmla="*/ 3120 w 3120"/>
              <a:gd name="T1" fmla="*/ 2400 h 2400"/>
              <a:gd name="T2" fmla="*/ 0 w 3120"/>
              <a:gd name="T3" fmla="*/ 2400 h 2400"/>
              <a:gd name="T4" fmla="*/ 0 w 3120"/>
              <a:gd name="T5" fmla="*/ 144 h 2400"/>
              <a:gd name="T6" fmla="*/ 0 w 3120"/>
              <a:gd name="T7" fmla="*/ 0 h 2400"/>
              <a:gd name="T8" fmla="*/ 3120 w 3120"/>
              <a:gd name="T9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0" h="2400">
                <a:moveTo>
                  <a:pt x="3120" y="2400"/>
                </a:moveTo>
                <a:lnTo>
                  <a:pt x="0" y="2400"/>
                </a:lnTo>
                <a:lnTo>
                  <a:pt x="0" y="144"/>
                </a:lnTo>
                <a:lnTo>
                  <a:pt x="0" y="0"/>
                </a:lnTo>
                <a:lnTo>
                  <a:pt x="3120" y="2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477000" cy="1295400"/>
          </a:xfrm>
        </p:spPr>
        <p:txBody>
          <a:bodyPr/>
          <a:lstStyle/>
          <a:p>
            <a:r>
              <a:rPr lang="en-US" dirty="0"/>
              <a:t>Interior (of an angle)</a:t>
            </a:r>
          </a:p>
          <a:p>
            <a:r>
              <a:rPr lang="en-US" dirty="0"/>
              <a:t>Exterior (of an angle)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4343400" y="54864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4419600" y="3124200"/>
            <a:ext cx="30480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00600" y="2971800"/>
            <a:ext cx="533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0" y="3962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D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705600" y="1600200"/>
            <a:ext cx="533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477000" y="2590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294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7" grpId="0"/>
      <p:bldP spid="15368" grpId="0"/>
      <p:bldP spid="15371" grpId="0"/>
      <p:bldP spid="15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Postulate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239000" cy="1143000"/>
          </a:xfrm>
        </p:spPr>
        <p:txBody>
          <a:bodyPr/>
          <a:lstStyle/>
          <a:p>
            <a:r>
              <a:rPr lang="en-US" dirty="0"/>
              <a:t>Angle Addition Postulate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is in the interior of              , then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410211"/>
              </p:ext>
            </p:extLst>
          </p:nvPr>
        </p:nvGraphicFramePr>
        <p:xfrm>
          <a:off x="4800600" y="2057400"/>
          <a:ext cx="914400" cy="36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444240" imgH="177480" progId="Equation.DSMT4">
                  <p:embed/>
                </p:oleObj>
              </mc:Choice>
              <mc:Fallback>
                <p:oleObj name="Equation" r:id="rId3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914400" cy="366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802628"/>
              </p:ext>
            </p:extLst>
          </p:nvPr>
        </p:nvGraphicFramePr>
        <p:xfrm>
          <a:off x="1066800" y="2743200"/>
          <a:ext cx="6732587" cy="66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1815840" imgH="177480" progId="Equation.DSMT4">
                  <p:embed/>
                </p:oleObj>
              </mc:Choice>
              <mc:Fallback>
                <p:oleObj name="Equation" r:id="rId5" imgW="1815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6732587" cy="66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2618798" y="3657600"/>
            <a:ext cx="2514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618798" y="4572000"/>
            <a:ext cx="32004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2618798" y="4495800"/>
            <a:ext cx="3352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37798" y="44196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990398" y="34290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R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218998" y="5486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676198" y="4495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</a:t>
            </a:r>
          </a:p>
        </p:txBody>
      </p:sp>
      <p:sp>
        <p:nvSpPr>
          <p:cNvPr id="16400" name="Arc 16"/>
          <p:cNvSpPr>
            <a:spLocks/>
          </p:cNvSpPr>
          <p:nvPr/>
        </p:nvSpPr>
        <p:spPr bwMode="auto">
          <a:xfrm>
            <a:off x="4295198" y="3962400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rc 17"/>
          <p:cNvSpPr>
            <a:spLocks/>
          </p:cNvSpPr>
          <p:nvPr/>
        </p:nvSpPr>
        <p:spPr bwMode="auto">
          <a:xfrm rot="1714609">
            <a:off x="4617461" y="4575175"/>
            <a:ext cx="309562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rc 18"/>
          <p:cNvSpPr>
            <a:spLocks/>
          </p:cNvSpPr>
          <p:nvPr/>
        </p:nvSpPr>
        <p:spPr bwMode="auto">
          <a:xfrm>
            <a:off x="4104698" y="3978275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5392"/>
              <a:gd name="T2" fmla="*/ 16624 w 21600"/>
              <a:gd name="T3" fmla="*/ 35392 h 35392"/>
              <a:gd name="T4" fmla="*/ 0 w 21600"/>
              <a:gd name="T5" fmla="*/ 21600 h 35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39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636"/>
                  <a:pt x="19839" y="31515"/>
                  <a:pt x="16623" y="35391"/>
                </a:cubicBezTo>
              </a:path>
              <a:path w="21600" h="3539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636"/>
                  <a:pt x="19839" y="31515"/>
                  <a:pt x="16623" y="3539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724400" y="44958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400" grpId="0" animBg="1"/>
      <p:bldP spid="16401" grpId="0" animBg="1"/>
      <p:bldP spid="164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38541" r="64063" b="38542"/>
          <a:stretch>
            <a:fillRect/>
          </a:stretch>
        </p:blipFill>
        <p:spPr bwMode="auto">
          <a:xfrm>
            <a:off x="803608" y="3505200"/>
            <a:ext cx="271217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2743200"/>
          </a:xfrm>
        </p:spPr>
        <p:txBody>
          <a:bodyPr/>
          <a:lstStyle/>
          <a:p>
            <a:r>
              <a:rPr lang="en-US" sz="2400" dirty="0"/>
              <a:t>Each eye of a horse wearing blinkers has an angle of vision that measures 100º.  The angle of vision that is seen by both eyes measures 60º.</a:t>
            </a:r>
          </a:p>
          <a:p>
            <a:r>
              <a:rPr lang="en-US" sz="2400" dirty="0"/>
              <a:t>Find the angle of vision seen by the left eye alone.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57600" y="3352800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Using the diagram and the Angle Addition Postulate, we know that the vision for the left eye is                           and from the statement, we know that has to be 100º.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04605"/>
              </p:ext>
            </p:extLst>
          </p:nvPr>
        </p:nvGraphicFramePr>
        <p:xfrm>
          <a:off x="6248400" y="3959225"/>
          <a:ext cx="1651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4" imgW="761760" imgH="177480" progId="Equation.DSMT4">
                  <p:embed/>
                </p:oleObj>
              </mc:Choice>
              <mc:Fallback>
                <p:oleObj name="Equation" r:id="rId4" imgW="761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59225"/>
                        <a:ext cx="16510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57600" y="4860925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From the given statement, we know that the area of overlap (           ) has to be 60º.</a:t>
            </a: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73076"/>
              </p:ext>
            </p:extLst>
          </p:nvPr>
        </p:nvGraphicFramePr>
        <p:xfrm>
          <a:off x="5810250" y="5178425"/>
          <a:ext cx="7429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5178425"/>
                        <a:ext cx="7429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733800" y="55626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Therefore:</a:t>
            </a: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85232"/>
              </p:ext>
            </p:extLst>
          </p:nvPr>
        </p:nvGraphicFramePr>
        <p:xfrm>
          <a:off x="4973638" y="5575300"/>
          <a:ext cx="25844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8" imgW="1193760" imgH="177480" progId="Equation.DSMT4">
                  <p:embed/>
                </p:oleObj>
              </mc:Choice>
              <mc:Fallback>
                <p:oleObj name="Equation" r:id="rId8" imgW="1193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5575300"/>
                        <a:ext cx="25844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10254"/>
              </p:ext>
            </p:extLst>
          </p:nvPr>
        </p:nvGraphicFramePr>
        <p:xfrm>
          <a:off x="2667000" y="5940425"/>
          <a:ext cx="23939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0" imgW="1104840" imgH="177480" progId="Equation.DSMT4">
                  <p:embed/>
                </p:oleObj>
              </mc:Choice>
              <mc:Fallback>
                <p:oleObj name="Equation" r:id="rId10" imgW="1104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940425"/>
                        <a:ext cx="23939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456337"/>
              </p:ext>
            </p:extLst>
          </p:nvPr>
        </p:nvGraphicFramePr>
        <p:xfrm>
          <a:off x="6172200" y="5933824"/>
          <a:ext cx="151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2" imgW="698400" imgH="177480" progId="Equation.DSMT4">
                  <p:embed/>
                </p:oleObj>
              </mc:Choice>
              <mc:Fallback>
                <p:oleObj name="Equation" r:id="rId12" imgW="698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933824"/>
                        <a:ext cx="151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/>
      <p:bldP spid="174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Angles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162800" cy="4525963"/>
          </a:xfrm>
        </p:spPr>
        <p:txBody>
          <a:bodyPr/>
          <a:lstStyle/>
          <a:p>
            <a:r>
              <a:rPr lang="en-US" sz="2800" dirty="0"/>
              <a:t>Four Angle Classifications (i.e. DEFINITIONS) You Should Know:</a:t>
            </a:r>
          </a:p>
          <a:p>
            <a:pPr lvl="1"/>
            <a:r>
              <a:rPr lang="en-US" sz="2400" dirty="0"/>
              <a:t>Acute Angles: angles with measures greater than 0º but less than 90º</a:t>
            </a:r>
          </a:p>
          <a:p>
            <a:pPr lvl="1"/>
            <a:r>
              <a:rPr lang="en-US" sz="2400" dirty="0"/>
              <a:t>Right Angle: angle with measure equal to 90º</a:t>
            </a:r>
          </a:p>
          <a:p>
            <a:pPr lvl="1"/>
            <a:r>
              <a:rPr lang="en-US" sz="2400" dirty="0"/>
              <a:t>Obtuse Angles: angles with measures greater than 90º but less than 180º.</a:t>
            </a:r>
          </a:p>
          <a:p>
            <a:pPr lvl="1"/>
            <a:r>
              <a:rPr lang="en-US" sz="2400" dirty="0"/>
              <a:t>Straight Angle: angle with measure equal to 180º.</a:t>
            </a:r>
          </a:p>
        </p:txBody>
      </p:sp>
    </p:spTree>
    <p:extLst>
      <p:ext uri="{BB962C8B-B14F-4D97-AF65-F5344CB8AC3E}">
        <p14:creationId xmlns:p14="http://schemas.microsoft.com/office/powerpoint/2010/main" val="42364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Angles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543800" cy="144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Adjacent angles</a:t>
            </a:r>
          </a:p>
          <a:p>
            <a:pPr lvl="2"/>
            <a:r>
              <a:rPr lang="en-US" dirty="0"/>
              <a:t>Two angles that share a common vertex and side, but have no common interior points.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 flipV="1">
            <a:off x="1143000" y="5592762"/>
            <a:ext cx="1905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1828800" y="4297362"/>
            <a:ext cx="1219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048000" y="4373562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048000" y="5668962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1447800" y="3840162"/>
            <a:ext cx="1600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3048000" y="3840162"/>
            <a:ext cx="1066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048000" y="5668962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685800" y="5592762"/>
            <a:ext cx="2362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14400" y="5592762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819400" y="5622925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752600" y="3763962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10000" y="4221162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343400" y="5668962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0497" name="Arc 17"/>
          <p:cNvSpPr>
            <a:spLocks/>
          </p:cNvSpPr>
          <p:nvPr/>
        </p:nvSpPr>
        <p:spPr bwMode="auto">
          <a:xfrm>
            <a:off x="1828800" y="3641725"/>
            <a:ext cx="1981200" cy="731837"/>
          </a:xfrm>
          <a:custGeom>
            <a:avLst/>
            <a:gdLst>
              <a:gd name="G0" fmla="+- 0 0 0"/>
              <a:gd name="G1" fmla="+- 18840 0 0"/>
              <a:gd name="G2" fmla="+- 21600 0 0"/>
              <a:gd name="T0" fmla="*/ 10564 w 21600"/>
              <a:gd name="T1" fmla="*/ 0 h 18840"/>
              <a:gd name="T2" fmla="*/ 21600 w 21600"/>
              <a:gd name="T3" fmla="*/ 18840 h 18840"/>
              <a:gd name="T4" fmla="*/ 0 w 21600"/>
              <a:gd name="T5" fmla="*/ 18840 h 18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840" fill="none" extrusionOk="0">
                <a:moveTo>
                  <a:pt x="10564" y="-1"/>
                </a:moveTo>
                <a:cubicBezTo>
                  <a:pt x="17379" y="3821"/>
                  <a:pt x="21600" y="11026"/>
                  <a:pt x="21600" y="18840"/>
                </a:cubicBezTo>
              </a:path>
              <a:path w="21600" h="18840" stroke="0" extrusionOk="0">
                <a:moveTo>
                  <a:pt x="10564" y="-1"/>
                </a:moveTo>
                <a:cubicBezTo>
                  <a:pt x="17379" y="3821"/>
                  <a:pt x="21600" y="11026"/>
                  <a:pt x="21600" y="18840"/>
                </a:cubicBezTo>
                <a:lnTo>
                  <a:pt x="0" y="1884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rc 18"/>
          <p:cNvSpPr>
            <a:spLocks/>
          </p:cNvSpPr>
          <p:nvPr/>
        </p:nvSpPr>
        <p:spPr bwMode="auto">
          <a:xfrm flipH="1">
            <a:off x="1828800" y="3641725"/>
            <a:ext cx="1981200" cy="731837"/>
          </a:xfrm>
          <a:custGeom>
            <a:avLst/>
            <a:gdLst>
              <a:gd name="G0" fmla="+- 0 0 0"/>
              <a:gd name="G1" fmla="+- 18840 0 0"/>
              <a:gd name="G2" fmla="+- 21600 0 0"/>
              <a:gd name="T0" fmla="*/ 10564 w 21600"/>
              <a:gd name="T1" fmla="*/ 0 h 18840"/>
              <a:gd name="T2" fmla="*/ 21600 w 21600"/>
              <a:gd name="T3" fmla="*/ 18840 h 18840"/>
              <a:gd name="T4" fmla="*/ 0 w 21600"/>
              <a:gd name="T5" fmla="*/ 18840 h 18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840" fill="none" extrusionOk="0">
                <a:moveTo>
                  <a:pt x="10564" y="-1"/>
                </a:moveTo>
                <a:cubicBezTo>
                  <a:pt x="17379" y="3821"/>
                  <a:pt x="21600" y="11026"/>
                  <a:pt x="21600" y="18840"/>
                </a:cubicBezTo>
              </a:path>
              <a:path w="21600" h="18840" stroke="0" extrusionOk="0">
                <a:moveTo>
                  <a:pt x="10564" y="-1"/>
                </a:moveTo>
                <a:cubicBezTo>
                  <a:pt x="17379" y="3821"/>
                  <a:pt x="21600" y="11026"/>
                  <a:pt x="21600" y="18840"/>
                </a:cubicBezTo>
                <a:lnTo>
                  <a:pt x="0" y="1884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04204"/>
              </p:ext>
            </p:extLst>
          </p:nvPr>
        </p:nvGraphicFramePr>
        <p:xfrm>
          <a:off x="4686300" y="3104662"/>
          <a:ext cx="1752600" cy="6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495000" imgH="177480" progId="Equation.DSMT4">
                  <p:embed/>
                </p:oleObj>
              </mc:Choice>
              <mc:Fallback>
                <p:oleObj name="Equation" r:id="rId3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3104662"/>
                        <a:ext cx="1752600" cy="6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Arc 20"/>
          <p:cNvSpPr>
            <a:spLocks/>
          </p:cNvSpPr>
          <p:nvPr/>
        </p:nvSpPr>
        <p:spPr bwMode="auto">
          <a:xfrm flipH="1">
            <a:off x="1143000" y="4297362"/>
            <a:ext cx="685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7351"/>
              </p:ext>
            </p:extLst>
          </p:nvPr>
        </p:nvGraphicFramePr>
        <p:xfrm>
          <a:off x="6781800" y="3124200"/>
          <a:ext cx="1498600" cy="5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8600" cy="5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248400" y="289560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&amp;</a:t>
            </a:r>
          </a:p>
        </p:txBody>
      </p:sp>
      <p:sp>
        <p:nvSpPr>
          <p:cNvPr id="20503" name="Arc 23"/>
          <p:cNvSpPr>
            <a:spLocks/>
          </p:cNvSpPr>
          <p:nvPr/>
        </p:nvSpPr>
        <p:spPr bwMode="auto">
          <a:xfrm flipH="1">
            <a:off x="1143000" y="4373562"/>
            <a:ext cx="26670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62823"/>
              </p:ext>
            </p:extLst>
          </p:nvPr>
        </p:nvGraphicFramePr>
        <p:xfrm>
          <a:off x="4648200" y="3889375"/>
          <a:ext cx="1752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7" imgW="495000" imgH="177480" progId="Equation.DSMT4">
                  <p:embed/>
                </p:oleObj>
              </mc:Choice>
              <mc:Fallback>
                <p:oleObj name="Equation" r:id="rId7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9375"/>
                        <a:ext cx="1752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271018"/>
              </p:ext>
            </p:extLst>
          </p:nvPr>
        </p:nvGraphicFramePr>
        <p:xfrm>
          <a:off x="6705600" y="3969264"/>
          <a:ext cx="1660611" cy="52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9" imgW="520560" imgH="164880" progId="Equation.DSMT4">
                  <p:embed/>
                </p:oleObj>
              </mc:Choice>
              <mc:Fallback>
                <p:oleObj name="Equation" r:id="rId9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69264"/>
                        <a:ext cx="1660611" cy="52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248400" y="3641725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&amp;</a:t>
            </a:r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4038600" y="3048000"/>
            <a:ext cx="838200" cy="838200"/>
          </a:xfrm>
          <a:custGeom>
            <a:avLst/>
            <a:gdLst>
              <a:gd name="T0" fmla="*/ 0 w 528"/>
              <a:gd name="T1" fmla="*/ 192 h 528"/>
              <a:gd name="T2" fmla="*/ 96 w 528"/>
              <a:gd name="T3" fmla="*/ 192 h 528"/>
              <a:gd name="T4" fmla="*/ 192 w 528"/>
              <a:gd name="T5" fmla="*/ 336 h 528"/>
              <a:gd name="T6" fmla="*/ 384 w 528"/>
              <a:gd name="T7" fmla="*/ 0 h 528"/>
              <a:gd name="T8" fmla="*/ 528 w 528"/>
              <a:gd name="T9" fmla="*/ 0 h 528"/>
              <a:gd name="T10" fmla="*/ 144 w 528"/>
              <a:gd name="T11" fmla="*/ 528 h 528"/>
              <a:gd name="T12" fmla="*/ 0 w 528"/>
              <a:gd name="T13" fmla="*/ 192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8" h="528">
                <a:moveTo>
                  <a:pt x="0" y="192"/>
                </a:moveTo>
                <a:lnTo>
                  <a:pt x="96" y="192"/>
                </a:lnTo>
                <a:lnTo>
                  <a:pt x="192" y="336"/>
                </a:lnTo>
                <a:lnTo>
                  <a:pt x="384" y="0"/>
                </a:lnTo>
                <a:lnTo>
                  <a:pt x="528" y="0"/>
                </a:lnTo>
                <a:lnTo>
                  <a:pt x="144" y="528"/>
                </a:lnTo>
                <a:lnTo>
                  <a:pt x="0" y="192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6172200" y="3810000"/>
            <a:ext cx="838200" cy="762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animBg="1"/>
      <p:bldP spid="20498" grpId="0" animBg="1"/>
      <p:bldP spid="20500" grpId="0" animBg="1"/>
      <p:bldP spid="20502" grpId="0"/>
      <p:bldP spid="20503" grpId="0" animBg="1"/>
      <p:bldP spid="20506" grpId="0"/>
      <p:bldP spid="20507" grpId="0" animBg="1"/>
      <p:bldP spid="20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Constructing Congruent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 50 #18-28 even, 29-31, </a:t>
            </a:r>
            <a:r>
              <a:rPr lang="en-US" dirty="0" smtClean="0"/>
              <a:t>39</a:t>
            </a:r>
          </a:p>
          <a:p>
            <a:r>
              <a:rPr lang="en-US" dirty="0" smtClean="0"/>
              <a:t>OPTIONAL review: </a:t>
            </a:r>
            <a:r>
              <a:rPr lang="en-US" dirty="0"/>
              <a:t>p. 51 #42-49</a:t>
            </a:r>
          </a:p>
        </p:txBody>
      </p:sp>
    </p:spTree>
    <p:extLst>
      <p:ext uri="{BB962C8B-B14F-4D97-AF65-F5344CB8AC3E}">
        <p14:creationId xmlns:p14="http://schemas.microsoft.com/office/powerpoint/2010/main" val="23326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90600" y="2121407"/>
                <a:ext cx="2743200" cy="36027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18) True</a:t>
                </a:r>
              </a:p>
              <a:p>
                <a:pPr marL="0" indent="0">
                  <a:buNone/>
                </a:pPr>
                <a:r>
                  <a:rPr lang="en-US" dirty="0" smtClean="0"/>
                  <a:t>19) False;  </a:t>
                </a:r>
                <a:br>
                  <a:rPr lang="en-US" dirty="0" smtClean="0"/>
                </a:br>
                <a:r>
                  <a:rPr lang="en-US" dirty="0" smtClean="0"/>
                  <a:t>Sample: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𝐻𝐽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20) False</a:t>
                </a:r>
                <a:br>
                  <a:rPr lang="en-US" dirty="0" smtClean="0"/>
                </a:br>
                <a:r>
                  <a:rPr lang="en-US" dirty="0" smtClean="0"/>
                  <a:t>Sample: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bisects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𝐺𝐼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21) True</a:t>
                </a:r>
              </a:p>
              <a:p>
                <a:pPr marL="0" indent="0">
                  <a:buNone/>
                </a:pPr>
                <a:r>
                  <a:rPr lang="en-US" dirty="0" smtClean="0"/>
                  <a:t>22) True</a:t>
                </a:r>
              </a:p>
              <a:p>
                <a:pPr marL="0" indent="0">
                  <a:buNone/>
                </a:pPr>
                <a:r>
                  <a:rPr lang="en-US" dirty="0" smtClean="0"/>
                  <a:t>23) True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90600" y="2121407"/>
                <a:ext cx="2743200" cy="3602736"/>
              </a:xfrm>
              <a:blipFill rotWithShape="1">
                <a:blip r:embed="rId2"/>
                <a:stretch>
                  <a:fillRect l="-2889" t="-1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7600" y="2119313"/>
            <a:ext cx="4495800" cy="3605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33) 8; 60</a:t>
            </a:r>
          </a:p>
          <a:p>
            <a:pPr marL="0" indent="0">
              <a:buNone/>
            </a:pPr>
            <a:r>
              <a:rPr lang="en-US" dirty="0" smtClean="0"/>
              <a:t>35) 1; 1</a:t>
            </a:r>
          </a:p>
          <a:p>
            <a:pPr marL="0" indent="0">
              <a:buNone/>
            </a:pPr>
            <a:r>
              <a:rPr lang="en-US" dirty="0" smtClean="0"/>
              <a:t>37) 2; 6</a:t>
            </a:r>
          </a:p>
          <a:p>
            <a:pPr marL="0" indent="0">
              <a:buNone/>
            </a:pPr>
            <a:r>
              <a:rPr lang="en-US" dirty="0" smtClean="0"/>
              <a:t>39) (drawings will be reviewed)</a:t>
            </a:r>
          </a:p>
          <a:p>
            <a:pPr marL="0" indent="0">
              <a:buNone/>
            </a:pPr>
            <a:r>
              <a:rPr lang="en-US" dirty="0" smtClean="0"/>
              <a:t>45) a-c. </a:t>
            </a:r>
            <a:r>
              <a:rPr lang="en-US" dirty="0"/>
              <a:t>(</a:t>
            </a:r>
            <a:r>
              <a:rPr lang="en-US" dirty="0" smtClean="0"/>
              <a:t>drawings will be reviewed)</a:t>
            </a:r>
          </a:p>
          <a:p>
            <a:pPr marL="0" indent="0">
              <a:buNone/>
            </a:pPr>
            <a:r>
              <a:rPr lang="en-US" dirty="0" smtClean="0"/>
              <a:t>d. The perimeter of the larger triangle is twice the smaller triangle’s.</a:t>
            </a:r>
          </a:p>
          <a:p>
            <a:pPr marL="0" indent="0">
              <a:buNone/>
            </a:pPr>
            <a:r>
              <a:rPr lang="en-US" dirty="0" smtClean="0"/>
              <a:t>e. The area of the larger triangle is 4 times that of the smaller triangle. (Explanations may vary.)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Angles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514600"/>
            <a:ext cx="15240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Line</a:t>
            </a:r>
          </a:p>
          <a:p>
            <a:pPr algn="ctr">
              <a:buFontTx/>
              <a:buNone/>
            </a:pPr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057400" y="19050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0" y="2057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72200" y="1981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84982"/>
              </p:ext>
            </p:extLst>
          </p:nvPr>
        </p:nvGraphicFramePr>
        <p:xfrm>
          <a:off x="2498725" y="3124200"/>
          <a:ext cx="7191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279360" imgH="215640" progId="Equation.DSMT4">
                  <p:embed/>
                </p:oleObj>
              </mc:Choice>
              <mc:Fallback>
                <p:oleObj name="Equation" r:id="rId3" imgW="279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3124200"/>
                        <a:ext cx="7191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200400" y="2514600"/>
            <a:ext cx="350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(line)  Segment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/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961945"/>
              </p:ext>
            </p:extLst>
          </p:nvPr>
        </p:nvGraphicFramePr>
        <p:xfrm>
          <a:off x="4403725" y="3124200"/>
          <a:ext cx="7175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279360" imgH="215640" progId="Equation.DSMT4">
                  <p:embed/>
                </p:oleObj>
              </mc:Choice>
              <mc:Fallback>
                <p:oleObj name="Equation" r:id="rId5" imgW="279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3124200"/>
                        <a:ext cx="7175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AutoShape 12"/>
          <p:cNvSpPr>
            <a:spLocks/>
          </p:cNvSpPr>
          <p:nvPr/>
        </p:nvSpPr>
        <p:spPr bwMode="auto">
          <a:xfrm rot="16200000">
            <a:off x="4343400" y="914400"/>
            <a:ext cx="609600" cy="2895600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 rot="16200000">
            <a:off x="4914900" y="266700"/>
            <a:ext cx="609600" cy="4191000"/>
          </a:xfrm>
          <a:prstGeom prst="leftBrace">
            <a:avLst>
              <a:gd name="adj1" fmla="val 97650"/>
              <a:gd name="adj2" fmla="val 715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648200" y="2416175"/>
            <a:ext cx="350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ray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44081"/>
              </p:ext>
            </p:extLst>
          </p:nvPr>
        </p:nvGraphicFramePr>
        <p:xfrm>
          <a:off x="6003925" y="2873375"/>
          <a:ext cx="7175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279360" imgH="215640" progId="Equation.DSMT4">
                  <p:embed/>
                </p:oleObj>
              </mc:Choice>
              <mc:Fallback>
                <p:oleObj name="Equation" r:id="rId7" imgW="279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2873375"/>
                        <a:ext cx="7175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Line 16"/>
          <p:cNvSpPr>
            <a:spLocks noChangeShapeType="1"/>
          </p:cNvSpPr>
          <p:nvPr/>
        </p:nvSpPr>
        <p:spPr bwMode="auto">
          <a:xfrm flipH="1" flipV="1">
            <a:off x="3200400" y="1981200"/>
            <a:ext cx="411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315200" y="3854450"/>
            <a:ext cx="152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Initial point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3124200" y="1905000"/>
            <a:ext cx="4267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191000" y="4953000"/>
            <a:ext cx="3886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</a:rPr>
              <a:t>O</a:t>
            </a:r>
            <a:r>
              <a:rPr lang="en-US" sz="4800">
                <a:solidFill>
                  <a:schemeClr val="folHlink"/>
                </a:solidFill>
              </a:rPr>
              <a:t>p</a:t>
            </a:r>
            <a:r>
              <a:rPr lang="en-US" sz="4800">
                <a:solidFill>
                  <a:schemeClr val="accent2"/>
                </a:solidFill>
              </a:rPr>
              <a:t>p</a:t>
            </a:r>
            <a:r>
              <a:rPr lang="en-US" sz="4800">
                <a:solidFill>
                  <a:schemeClr val="folHlink"/>
                </a:solidFill>
              </a:rPr>
              <a:t>o</a:t>
            </a:r>
            <a:r>
              <a:rPr lang="en-US" sz="4800">
                <a:solidFill>
                  <a:schemeClr val="accent2"/>
                </a:solidFill>
              </a:rPr>
              <a:t>s</a:t>
            </a:r>
            <a:r>
              <a:rPr lang="en-US" sz="4800">
                <a:solidFill>
                  <a:schemeClr val="folHlink"/>
                </a:solidFill>
              </a:rPr>
              <a:t>i</a:t>
            </a:r>
            <a:r>
              <a:rPr lang="en-US" sz="4800">
                <a:solidFill>
                  <a:schemeClr val="accent2"/>
                </a:solidFill>
              </a:rPr>
              <a:t>t</a:t>
            </a:r>
            <a:r>
              <a:rPr lang="en-US" sz="4800">
                <a:solidFill>
                  <a:schemeClr val="folHlink"/>
                </a:solidFill>
              </a:rPr>
              <a:t>e</a:t>
            </a:r>
            <a:r>
              <a:rPr lang="en-US" sz="4800"/>
              <a:t> </a:t>
            </a:r>
            <a:r>
              <a:rPr lang="en-US" sz="4800">
                <a:solidFill>
                  <a:schemeClr val="accent2"/>
                </a:solidFill>
              </a:rPr>
              <a:t>r</a:t>
            </a:r>
            <a:r>
              <a:rPr lang="en-US" sz="4800">
                <a:solidFill>
                  <a:schemeClr val="folHlink"/>
                </a:solidFill>
              </a:rPr>
              <a:t>a</a:t>
            </a:r>
            <a:r>
              <a:rPr lang="en-US" sz="4800">
                <a:solidFill>
                  <a:schemeClr val="accent2"/>
                </a:solidFill>
              </a:rPr>
              <a:t>y</a:t>
            </a:r>
            <a:r>
              <a:rPr lang="en-US" sz="480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838200" y="3886200"/>
            <a:ext cx="137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End Points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1371600" y="1981200"/>
            <a:ext cx="1676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1371600" y="1981200"/>
            <a:ext cx="4724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124200" y="1905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2133600" y="1905000"/>
            <a:ext cx="990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0480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60960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43400" y="5638800"/>
                <a:ext cx="3276600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600" dirty="0" smtClean="0"/>
                  <a:t> and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638800"/>
                <a:ext cx="3276600" cy="717248"/>
              </a:xfrm>
              <a:prstGeom prst="rect">
                <a:avLst/>
              </a:prstGeom>
              <a:blipFill rotWithShape="1">
                <a:blip r:embed="rId9"/>
                <a:stretch>
                  <a:fillRect t="-3390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23622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286000" y="199548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9" grpId="1" build="p"/>
      <p:bldP spid="9220" grpId="0" animBg="1"/>
      <p:bldP spid="9220" grpId="1" animBg="1"/>
      <p:bldP spid="9222" grpId="0"/>
      <p:bldP spid="9223" grpId="0"/>
      <p:bldP spid="9226" grpId="0"/>
      <p:bldP spid="9226" grpId="1"/>
      <p:bldP spid="9228" grpId="0" animBg="1"/>
      <p:bldP spid="9228" grpId="1" animBg="1"/>
      <p:bldP spid="9229" grpId="0" animBg="1"/>
      <p:bldP spid="9229" grpId="1" animBg="1"/>
      <p:bldP spid="9230" grpId="0"/>
      <p:bldP spid="9230" grpId="1"/>
      <p:bldP spid="9232" grpId="0" animBg="1"/>
      <p:bldP spid="9232" grpId="1" animBg="1"/>
      <p:bldP spid="9233" grpId="0"/>
      <p:bldP spid="9233" grpId="1"/>
      <p:bldP spid="9235" grpId="0" animBg="1"/>
      <p:bldP spid="9236" grpId="0"/>
      <p:bldP spid="9237" grpId="0"/>
      <p:bldP spid="9237" grpId="1"/>
      <p:bldP spid="9238" grpId="0" animBg="1"/>
      <p:bldP spid="9238" grpId="1" animBg="1"/>
      <p:bldP spid="9239" grpId="0" animBg="1"/>
      <p:bldP spid="9239" grpId="1" animBg="1"/>
      <p:bldP spid="9240" grpId="0" animBg="1"/>
      <p:bldP spid="9240" grpId="1" animBg="1"/>
      <p:bldP spid="9234" grpId="0" animBg="1"/>
      <p:bldP spid="9221" grpId="0" animBg="1"/>
      <p:bldP spid="9224" grpId="0" animBg="1"/>
      <p:bldP spid="2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Angles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0104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dirty="0"/>
              <a:t>Definitions</a:t>
            </a:r>
          </a:p>
          <a:p>
            <a:pPr lvl="1"/>
            <a:r>
              <a:rPr lang="en-US" sz="2000" b="1" dirty="0"/>
              <a:t>Angle: two different rays that have the same initial point.</a:t>
            </a:r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Sides of an Angle</a:t>
            </a:r>
            <a:r>
              <a:rPr lang="en-US" sz="2000" b="1" dirty="0"/>
              <a:t>: the rays that make the angle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Vertex</a:t>
            </a:r>
            <a:r>
              <a:rPr lang="en-US" sz="2000" b="1" dirty="0"/>
              <a:t>: the initial point for both rays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3868470" y="3391277"/>
            <a:ext cx="5334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3868470" y="5296277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801670" y="4077077"/>
            <a:ext cx="11430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4782870" y="5448677"/>
            <a:ext cx="76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030270" y="5372477"/>
            <a:ext cx="7620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Angles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6019800" cy="1676400"/>
          </a:xfrm>
        </p:spPr>
        <p:txBody>
          <a:bodyPr/>
          <a:lstStyle/>
          <a:p>
            <a:r>
              <a:rPr lang="en-US" dirty="0"/>
              <a:t>If there is only one angle with a particular vertex, the name of that point can also name the angle…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1828800" y="3733800"/>
            <a:ext cx="5334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1828800" y="56388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95400" y="5410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A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79106"/>
              </p:ext>
            </p:extLst>
          </p:nvPr>
        </p:nvGraphicFramePr>
        <p:xfrm>
          <a:off x="4343400" y="4530725"/>
          <a:ext cx="15621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30725"/>
                        <a:ext cx="15621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417041"/>
              </p:ext>
            </p:extLst>
          </p:nvPr>
        </p:nvGraphicFramePr>
        <p:xfrm>
          <a:off x="4572000" y="3622675"/>
          <a:ext cx="15621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22675"/>
                        <a:ext cx="15621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8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animBg="1"/>
      <p:bldP spid="10245" grpId="0" animBg="1"/>
      <p:bldP spid="10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1828800" y="3733800"/>
            <a:ext cx="5334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828800" y="56388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Angles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629400" cy="266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If there is more than one angle at a vertex, three points are used to identify the angle.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The three points “trace” the angle out.  One point is on each ray and one point is the vertex.</a:t>
            </a:r>
          </a:p>
          <a:p>
            <a:pPr>
              <a:lnSpc>
                <a:spcPct val="90000"/>
              </a:lnSpc>
            </a:pPr>
            <a:r>
              <a:rPr lang="en-US" b="1" dirty="0"/>
              <a:t>The middle letter in ANY angle name is the vertex of the angle. 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1828800" y="4495800"/>
            <a:ext cx="304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828800" y="56388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0" y="56388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D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667000" y="55626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 flipV="1">
            <a:off x="685800" y="56388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1143000" y="5638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62000" y="5562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A</a:t>
            </a:r>
          </a:p>
        </p:txBody>
      </p:sp>
      <p:graphicFrame>
        <p:nvGraphicFramePr>
          <p:cNvPr id="11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572712"/>
              </p:ext>
            </p:extLst>
          </p:nvPr>
        </p:nvGraphicFramePr>
        <p:xfrm>
          <a:off x="3048000" y="4010025"/>
          <a:ext cx="21971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3" imgW="482400" imgH="177480" progId="Equation.DSMT4">
                  <p:embed/>
                </p:oleObj>
              </mc:Choice>
              <mc:Fallback>
                <p:oleObj name="Equation" r:id="rId3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10025"/>
                        <a:ext cx="21971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Arc 15"/>
          <p:cNvSpPr>
            <a:spLocks/>
          </p:cNvSpPr>
          <p:nvPr/>
        </p:nvSpPr>
        <p:spPr bwMode="auto">
          <a:xfrm rot="16200000" flipV="1">
            <a:off x="1943100" y="4610100"/>
            <a:ext cx="12954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rc 16"/>
          <p:cNvSpPr>
            <a:spLocks/>
          </p:cNvSpPr>
          <p:nvPr/>
        </p:nvSpPr>
        <p:spPr bwMode="auto">
          <a:xfrm rot="-16200000" flipH="1" flipV="1">
            <a:off x="1066800" y="4572000"/>
            <a:ext cx="13716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Arc 17"/>
          <p:cNvSpPr>
            <a:spLocks/>
          </p:cNvSpPr>
          <p:nvPr/>
        </p:nvSpPr>
        <p:spPr bwMode="auto">
          <a:xfrm rot="16200000" flipV="1">
            <a:off x="2057400" y="4800600"/>
            <a:ext cx="8382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Arc 18"/>
          <p:cNvSpPr>
            <a:spLocks/>
          </p:cNvSpPr>
          <p:nvPr/>
        </p:nvSpPr>
        <p:spPr bwMode="auto">
          <a:xfrm rot="-16200000" flipH="1" flipV="1">
            <a:off x="1104900" y="4838700"/>
            <a:ext cx="762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13076"/>
              </p:ext>
            </p:extLst>
          </p:nvPr>
        </p:nvGraphicFramePr>
        <p:xfrm>
          <a:off x="3581400" y="4724400"/>
          <a:ext cx="21971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5" imgW="482400" imgH="164880" progId="Equation.DSMT4">
                  <p:embed/>
                </p:oleObj>
              </mc:Choice>
              <mc:Fallback>
                <p:oleObj name="Equation" r:id="rId5" imgW="482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21971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58041"/>
              </p:ext>
            </p:extLst>
          </p:nvPr>
        </p:nvGraphicFramePr>
        <p:xfrm>
          <a:off x="4219575" y="5353050"/>
          <a:ext cx="21383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5353050"/>
                        <a:ext cx="21383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05656"/>
              </p:ext>
            </p:extLst>
          </p:nvPr>
        </p:nvGraphicFramePr>
        <p:xfrm>
          <a:off x="5848350" y="3933825"/>
          <a:ext cx="208121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9" imgW="457200" imgH="177480" progId="Equation.DSMT4">
                  <p:embed/>
                </p:oleObj>
              </mc:Choice>
              <mc:Fallback>
                <p:oleObj name="Equation" r:id="rId9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3933825"/>
                        <a:ext cx="208121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59094"/>
              </p:ext>
            </p:extLst>
          </p:nvPr>
        </p:nvGraphicFramePr>
        <p:xfrm>
          <a:off x="5803900" y="4772025"/>
          <a:ext cx="21971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1" imgW="482400" imgH="164880" progId="Equation.DSMT4">
                  <p:embed/>
                </p:oleObj>
              </mc:Choice>
              <mc:Fallback>
                <p:oleObj name="Equation" r:id="rId11" imgW="482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4772025"/>
                        <a:ext cx="21971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68337"/>
              </p:ext>
            </p:extLst>
          </p:nvPr>
        </p:nvGraphicFramePr>
        <p:xfrm>
          <a:off x="6348413" y="5381625"/>
          <a:ext cx="20812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3" imgW="457200" imgH="177480" progId="Equation.DSMT4">
                  <p:embed/>
                </p:oleObj>
              </mc:Choice>
              <mc:Fallback>
                <p:oleObj name="Equation" r:id="rId13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5381625"/>
                        <a:ext cx="208121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6174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67" grpId="0" build="p"/>
      <p:bldP spid="11268" grpId="0" animBg="1"/>
      <p:bldP spid="11269" grpId="0" animBg="1"/>
      <p:bldP spid="11272" grpId="0"/>
      <p:bldP spid="11273" grpId="0"/>
      <p:bldP spid="11274" grpId="0"/>
      <p:bldP spid="11275" grpId="0" animBg="1"/>
      <p:bldP spid="11276" grpId="0" animBg="1"/>
      <p:bldP spid="11277" grpId="0"/>
      <p:bldP spid="11279" grpId="0" animBg="1"/>
      <p:bldP spid="11280" grpId="0" animBg="1"/>
      <p:bldP spid="11281" grpId="0" animBg="1"/>
      <p:bldP spid="112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Angles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315200" cy="2057400"/>
          </a:xfrm>
        </p:spPr>
        <p:txBody>
          <a:bodyPr/>
          <a:lstStyle/>
          <a:p>
            <a:r>
              <a:rPr lang="en-US" dirty="0"/>
              <a:t>Sometimes, for simplicity’s sake, we will simply number the angles.  This is done by writing a number on the interior of the angle, near the vertex: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1981200" y="3733800"/>
            <a:ext cx="3124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981200" y="4724400"/>
            <a:ext cx="29718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981200" y="4724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981200" y="4724400"/>
            <a:ext cx="3048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048000" y="4267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429000" y="464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200400" y="4953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</a:t>
            </a:r>
          </a:p>
        </p:txBody>
      </p:sp>
      <p:sp>
        <p:nvSpPr>
          <p:cNvPr id="18450" name="Arc 18"/>
          <p:cNvSpPr>
            <a:spLocks/>
          </p:cNvSpPr>
          <p:nvPr/>
        </p:nvSpPr>
        <p:spPr bwMode="auto">
          <a:xfrm rot="941289">
            <a:off x="3810000" y="4114800"/>
            <a:ext cx="6858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343400" y="42672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8452" name="Arc 20"/>
          <p:cNvSpPr>
            <a:spLocks/>
          </p:cNvSpPr>
          <p:nvPr/>
        </p:nvSpPr>
        <p:spPr bwMode="auto">
          <a:xfrm rot="2669366">
            <a:off x="3333750" y="4791075"/>
            <a:ext cx="685800" cy="833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810000" y="49530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graphicFrame>
        <p:nvGraphicFramePr>
          <p:cNvPr id="184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955173"/>
              </p:ext>
            </p:extLst>
          </p:nvPr>
        </p:nvGraphicFramePr>
        <p:xfrm>
          <a:off x="762000" y="4090988"/>
          <a:ext cx="8445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215640" imgH="164880" progId="Equation.DSMT4">
                  <p:embed/>
                </p:oleObj>
              </mc:Choice>
              <mc:Fallback>
                <p:oleObj name="Equation" r:id="rId3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90988"/>
                        <a:ext cx="84455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17428"/>
              </p:ext>
            </p:extLst>
          </p:nvPr>
        </p:nvGraphicFramePr>
        <p:xfrm>
          <a:off x="712788" y="4624388"/>
          <a:ext cx="9445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624388"/>
                        <a:ext cx="94456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795264"/>
              </p:ext>
            </p:extLst>
          </p:nvPr>
        </p:nvGraphicFramePr>
        <p:xfrm>
          <a:off x="709613" y="5146675"/>
          <a:ext cx="8953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7" imgW="228600" imgH="177480" progId="Equation.DSMT4">
                  <p:embed/>
                </p:oleObj>
              </mc:Choice>
              <mc:Fallback>
                <p:oleObj name="Equation" r:id="rId7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5146675"/>
                        <a:ext cx="8953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5456238" y="4002088"/>
          <a:ext cx="9445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9" imgW="241200" imgH="164880" progId="Equation.DSMT4">
                  <p:embed/>
                </p:oleObj>
              </mc:Choice>
              <mc:Fallback>
                <p:oleObj name="Equation" r:id="rId9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4002088"/>
                        <a:ext cx="94456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5435600" y="4916488"/>
          <a:ext cx="8937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1" imgW="228600" imgH="164880" progId="Equation.DSMT4">
                  <p:embed/>
                </p:oleObj>
              </mc:Choice>
              <mc:Fallback>
                <p:oleObj name="Equation" r:id="rId11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916488"/>
                        <a:ext cx="89376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6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Point: Name the angles in the figure.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2209800" y="2209800"/>
            <a:ext cx="4114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2209800" y="2514600"/>
            <a:ext cx="3124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048000" y="3962400"/>
            <a:ext cx="35814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209800" y="3505200"/>
            <a:ext cx="29718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209800" y="35052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209800" y="3505200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724400" y="18288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C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6764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A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1054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B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724400" y="51054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661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Postulates!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239000" cy="3581400"/>
          </a:xfrm>
        </p:spPr>
        <p:txBody>
          <a:bodyPr/>
          <a:lstStyle/>
          <a:p>
            <a:r>
              <a:rPr lang="en-US" dirty="0"/>
              <a:t>Protractor Postulate</a:t>
            </a:r>
          </a:p>
          <a:p>
            <a:pPr lvl="1"/>
            <a:r>
              <a:rPr lang="en-US" dirty="0"/>
              <a:t>(Just like the ruler postulate, only for angles!)</a:t>
            </a:r>
          </a:p>
          <a:p>
            <a:pPr lvl="1"/>
            <a:r>
              <a:rPr lang="en-US" dirty="0"/>
              <a:t>Part 1: The rays of any angle can be matched one to one with the real numbers from 0 to 180.</a:t>
            </a:r>
          </a:p>
          <a:p>
            <a:pPr lvl="1"/>
            <a:r>
              <a:rPr lang="en-US" dirty="0"/>
              <a:t>Part 2: The measure of any angle is equal to the absolute value of the difference between the real numbers for its corresponding rays.</a:t>
            </a:r>
          </a:p>
        </p:txBody>
      </p:sp>
    </p:spTree>
    <p:extLst>
      <p:ext uri="{BB962C8B-B14F-4D97-AF65-F5344CB8AC3E}">
        <p14:creationId xmlns:p14="http://schemas.microsoft.com/office/powerpoint/2010/main" val="218079027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1064</TotalTime>
  <Words>651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Pushpin</vt:lpstr>
      <vt:lpstr>Equation</vt:lpstr>
      <vt:lpstr>MathType 6.0 Equation</vt:lpstr>
      <vt:lpstr>Monday, August 13, 2012</vt:lpstr>
      <vt:lpstr>Homework Check</vt:lpstr>
      <vt:lpstr>Exploring Angles</vt:lpstr>
      <vt:lpstr>Exploring Angles</vt:lpstr>
      <vt:lpstr>Naming Angles</vt:lpstr>
      <vt:lpstr>Naming Angles</vt:lpstr>
      <vt:lpstr>Naming Angles</vt:lpstr>
      <vt:lpstr>Check Point: Name the angles in the figure.</vt:lpstr>
      <vt:lpstr>Postulates!</vt:lpstr>
      <vt:lpstr>Definitions</vt:lpstr>
      <vt:lpstr>Postulate</vt:lpstr>
      <vt:lpstr>Example.</vt:lpstr>
      <vt:lpstr>Classifying Angles</vt:lpstr>
      <vt:lpstr>Classifying Angles</vt:lpstr>
      <vt:lpstr>Construction Activity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Dria</dc:creator>
  <cp:lastModifiedBy>Dria</cp:lastModifiedBy>
  <cp:revision>11</cp:revision>
  <dcterms:created xsi:type="dcterms:W3CDTF">2012-08-13T04:48:49Z</dcterms:created>
  <dcterms:modified xsi:type="dcterms:W3CDTF">2012-08-13T22:43:16Z</dcterms:modified>
</cp:coreProperties>
</file>